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8"/>
  </p:notesMasterIdLst>
  <p:sldIdLst>
    <p:sldId id="256" r:id="rId2"/>
    <p:sldId id="257" r:id="rId3"/>
    <p:sldId id="281" r:id="rId4"/>
    <p:sldId id="287" r:id="rId5"/>
    <p:sldId id="258" r:id="rId6"/>
    <p:sldId id="259" r:id="rId7"/>
    <p:sldId id="261" r:id="rId8"/>
    <p:sldId id="263" r:id="rId9"/>
    <p:sldId id="282" r:id="rId10"/>
    <p:sldId id="260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1" r:id="rId41"/>
    <p:sldId id="272" r:id="rId42"/>
    <p:sldId id="273" r:id="rId43"/>
    <p:sldId id="274" r:id="rId44"/>
    <p:sldId id="283" r:id="rId45"/>
    <p:sldId id="286" r:id="rId46"/>
    <p:sldId id="275" r:id="rId47"/>
    <p:sldId id="276" r:id="rId48"/>
    <p:sldId id="277" r:id="rId49"/>
    <p:sldId id="278" r:id="rId50"/>
    <p:sldId id="279" r:id="rId51"/>
    <p:sldId id="280" r:id="rId52"/>
    <p:sldId id="288" r:id="rId53"/>
    <p:sldId id="289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You might argue that we type on a keyboard which consists of 26 letters, 10 numbers and various other function buttons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1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smine.Mcgee@newcastle.edu.au" TargetMode="External"/><Relationship Id="rId2" Type="http://schemas.openxmlformats.org/officeDocument/2006/relationships/hyperlink" Target="mailto:Richard.middleton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gd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ibrary.newcastle.edu.a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Passing grade is 50%</a:t>
            </a:r>
          </a:p>
          <a:p>
            <a:pPr lvl="1"/>
            <a:r>
              <a:rPr lang="en-US" dirty="0"/>
              <a:t>Must also score 40% or higher in the final exam</a:t>
            </a:r>
          </a:p>
          <a:p>
            <a:r>
              <a:rPr lang="en-US" sz="2400" dirty="0"/>
              <a:t>Assessed Laboratory 1, 		Week 4, 	5%</a:t>
            </a:r>
          </a:p>
          <a:p>
            <a:r>
              <a:rPr lang="en-US" sz="2400" dirty="0"/>
              <a:t>Mid-semester quiz, 				Week 6, 	10%</a:t>
            </a:r>
          </a:p>
          <a:p>
            <a:r>
              <a:rPr lang="en-US" sz="2400" dirty="0"/>
              <a:t>Programming assignment 1, 	Week 7, 	12.5%</a:t>
            </a:r>
          </a:p>
          <a:p>
            <a:r>
              <a:rPr lang="en-US" sz="2400" dirty="0"/>
              <a:t>Assessed Laboratory 2, 		Week 9, 	5%</a:t>
            </a:r>
          </a:p>
          <a:p>
            <a:r>
              <a:rPr lang="en-US" sz="2400" dirty="0"/>
              <a:t>Assessed Laboratory 3, 		Week 11,	5%</a:t>
            </a:r>
          </a:p>
          <a:p>
            <a:r>
              <a:rPr lang="en-US" sz="2400" dirty="0"/>
              <a:t>Programming assignment 2, 	Week 13, 	12.5%</a:t>
            </a:r>
          </a:p>
          <a:p>
            <a:r>
              <a:rPr lang="en-US" sz="2400" dirty="0"/>
              <a:t>Final Exam, 						TBA		50%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000" dirty="0"/>
              <a:t>Programming is quite unforgiving</a:t>
            </a:r>
          </a:p>
          <a:p>
            <a:pPr lvl="1"/>
            <a:r>
              <a:rPr lang="en-US" dirty="0"/>
              <a:t>If you develop code on a private machine it may not work on the university computers</a:t>
            </a:r>
          </a:p>
          <a:p>
            <a:pPr lvl="1"/>
            <a:r>
              <a:rPr lang="en-US" dirty="0"/>
              <a:t>Assessment demonstration on privately owned laptops is totally fine</a:t>
            </a:r>
          </a:p>
          <a:p>
            <a:pPr lvl="1"/>
            <a:r>
              <a:rPr lang="en-US" dirty="0"/>
              <a:t>Uni IT doesn't support Linux but I </a:t>
            </a:r>
            <a:r>
              <a:rPr lang="en-US" b="1" dirty="0"/>
              <a:t>wholeheartedly </a:t>
            </a:r>
            <a:r>
              <a:rPr lang="en-US" dirty="0"/>
              <a:t>do</a:t>
            </a:r>
          </a:p>
          <a:p>
            <a:pPr marL="1485900" lvl="2"/>
            <a:r>
              <a:rPr lang="en-US" dirty="0"/>
              <a:t>Feel free to demonstrate assignments using vim/make/</a:t>
            </a:r>
            <a:r>
              <a:rPr lang="en-US" dirty="0" err="1"/>
              <a:t>gcc</a:t>
            </a:r>
          </a:p>
          <a:p>
            <a:r>
              <a:rPr lang="en-US" sz="3000" dirty="0"/>
              <a:t>All assessments (except the final exam) are held during your lab session</a:t>
            </a:r>
          </a:p>
          <a:p>
            <a:pPr lvl="1"/>
            <a:r>
              <a:rPr lang="en-US" dirty="0"/>
              <a:t>Assessment in a different lab session requires approval from me</a:t>
            </a:r>
          </a:p>
          <a:p>
            <a:pPr lvl="1"/>
            <a:r>
              <a:rPr lang="en-US" dirty="0"/>
              <a:t>The demonstrators will have class lists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covers the languages "C" and MATLAB.</a:t>
            </a:r>
          </a:p>
          <a:p>
            <a:pPr lvl="1"/>
            <a:r>
              <a:rPr lang="en-US" sz="2600" dirty="0"/>
              <a:t>Created in the 1970s isn't C </a:t>
            </a:r>
            <a:r>
              <a:rPr lang="en-US" sz="2600" i="1" dirty="0"/>
              <a:t>as old as my parents</a:t>
            </a:r>
            <a:r>
              <a:rPr lang="en-US" sz="2600" dirty="0"/>
              <a:t>? How is this still relevant?</a:t>
            </a:r>
          </a:p>
          <a:p>
            <a:pPr marL="629920" lvl="1" indent="-305435"/>
            <a:r>
              <a:rPr lang="en-US" sz="2600" dirty="0"/>
              <a:t>Well, lets check a 2018 </a:t>
            </a:r>
            <a:r>
              <a:rPr lang="en-US" sz="2600" dirty="0">
                <a:hlinkClick r:id="rId2"/>
              </a:rPr>
              <a:t>IEEE survey</a:t>
            </a:r>
            <a:r>
              <a:rPr lang="en-US" sz="2600" dirty="0"/>
              <a:t> </a:t>
            </a:r>
          </a:p>
          <a:p>
            <a:r>
              <a:rPr lang="en-US" sz="3300" dirty="0"/>
              <a:t>Why not Python?</a:t>
            </a:r>
          </a:p>
          <a:p>
            <a:pPr lvl="1"/>
            <a:r>
              <a:rPr lang="en-US" sz="2600" dirty="0"/>
              <a:t>Politics. Python's dominance is quite new and no 2nd/3rd/4th year engineering courses use it (yet).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 - C</a:t>
            </a:r>
          </a:p>
          <a:p>
            <a:pPr lvl="2"/>
            <a:r>
              <a:rPr lang="en-US" sz="2800" dirty="0"/>
              <a:t>Programming small computers in home appliances, UAVs, wireless sensors, IoT, </a:t>
            </a:r>
            <a:r>
              <a:rPr lang="en-US" sz="2800" dirty="0" err="1"/>
              <a:t>etc</a:t>
            </a:r>
          </a:p>
          <a:p>
            <a:pPr lvl="2"/>
            <a:r>
              <a:rPr lang="en-US" sz="2800" dirty="0"/>
              <a:t>You will all do this in ENGG1500 on the "Arduino" microcontroller platform</a:t>
            </a:r>
          </a:p>
          <a:p>
            <a:pPr lvl="1"/>
            <a:r>
              <a:rPr lang="en-US" sz="2800" dirty="0"/>
              <a:t>Control systems - MATLAB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</a:p>
          <a:p>
            <a:pPr lvl="1"/>
            <a:r>
              <a:rPr lang="en-US" sz="2800" dirty="0"/>
              <a:t>Numerical methods – C and MATLAB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MECH/CHEM/Medical/Aerospace</a:t>
            </a:r>
          </a:p>
          <a:p>
            <a:pPr lvl="1"/>
            <a:r>
              <a:rPr lang="en-US" dirty="0"/>
              <a:t>Many of you will program embedded systems in C</a:t>
            </a:r>
          </a:p>
          <a:p>
            <a:pPr lvl="2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lvl="2"/>
            <a:r>
              <a:rPr lang="en-US" dirty="0"/>
              <a:t>Almost all medical equipment is an embedded </a:t>
            </a:r>
            <a:r>
              <a:rPr lang="en-US"/>
              <a:t>system.</a:t>
            </a:r>
            <a:endParaRPr lang="en-US" dirty="0"/>
          </a:p>
          <a:p>
            <a:pPr lvl="1"/>
            <a:r>
              <a:rPr lang="en-US" dirty="0"/>
              <a:t>MATLAB is used all over the place for things I don't understand.</a:t>
            </a:r>
          </a:p>
          <a:p>
            <a:pPr lvl="2"/>
            <a:r>
              <a:rPr lang="en-US" dirty="0"/>
              <a:t>Ask your demonstrators in other courses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r>
              <a:rPr lang="en-AU" sz="4000" dirty="0"/>
              <a:t>How is this relevant to this course?</a:t>
            </a:r>
          </a:p>
          <a:p>
            <a:pPr lvl="1"/>
            <a:r>
              <a:rPr lang="en-AU" sz="2900" dirty="0"/>
              <a:t>In order to write instructions (programming), you must have a relevant understanding of how computers work</a:t>
            </a:r>
          </a:p>
          <a:p>
            <a:r>
              <a:rPr lang="en-AU" sz="4000" dirty="0"/>
              <a:t>A Computer is an electronic device designed to perform calculations very quickly</a:t>
            </a:r>
          </a:p>
          <a:p>
            <a:r>
              <a:rPr lang="en-AU" sz="4000" dirty="0"/>
              <a:t>This seems rather restrictive, just performing mathematics</a:t>
            </a:r>
          </a:p>
          <a:p>
            <a:r>
              <a:rPr lang="en-AU" sz="4000" dirty="0"/>
              <a:t>But when you consider its other capabilities</a:t>
            </a:r>
          </a:p>
          <a:p>
            <a:pPr lvl="1"/>
            <a:r>
              <a:rPr lang="en-AU" sz="3200" dirty="0"/>
              <a:t>Speed</a:t>
            </a:r>
          </a:p>
          <a:p>
            <a:pPr lvl="1"/>
            <a:r>
              <a:rPr lang="en-AU" sz="3200" dirty="0"/>
              <a:t>Communication with other electronic devices (peripherals)</a:t>
            </a:r>
          </a:p>
          <a:p>
            <a:r>
              <a:rPr lang="en-AU" sz="4000" dirty="0"/>
              <a:t>Then mathematics gives you </a:t>
            </a:r>
          </a:p>
          <a:p>
            <a:pPr lvl="1"/>
            <a:r>
              <a:rPr lang="en-AU" sz="3200" dirty="0"/>
              <a:t>A word processor, sinus rhythms of a persons heart, how the ailerons should move to bank a plane, how a robot should weld a car body, how much heat is needed to maintain a chemical reaction, weather predictions, etc.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INPUT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PROCESSING is the main function of a computer</a:t>
            </a:r>
          </a:p>
          <a:p>
            <a:r>
              <a:rPr lang="en-AU" dirty="0"/>
              <a:t>Once the INPUT for a calculation is available, the computer will perform some PROCESSING</a:t>
            </a:r>
          </a:p>
          <a:p>
            <a:r>
              <a:rPr lang="en-AU" dirty="0"/>
              <a:t>PROCESSING is a series of manipulations performed on the INPUT</a:t>
            </a:r>
          </a:p>
          <a:p>
            <a:pPr lvl="1"/>
            <a:r>
              <a:rPr lang="en-AU" dirty="0"/>
              <a:t>This involves following a very specific set of instructions</a:t>
            </a:r>
          </a:p>
          <a:p>
            <a:pPr lvl="1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96D0-A3EE-4311-9A27-2D79727C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3F2A-3EA9-4339-A5D4-E2BFE8B4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Course Co-Ordinator: Prof. Rick Middleton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Richard.middleton@newcastle.edu.au</a:t>
            </a:r>
            <a:endParaRPr lang="en-US" dirty="0"/>
          </a:p>
          <a:p>
            <a:pPr lvl="1"/>
            <a:r>
              <a:rPr lang="en-US" dirty="0"/>
              <a:t>Room: ICT311</a:t>
            </a:r>
          </a:p>
          <a:p>
            <a:pPr lvl="1"/>
            <a:r>
              <a:rPr lang="en-US" dirty="0"/>
              <a:t>Consultation: By appointment through Jasmine McGee: </a:t>
            </a:r>
            <a:r>
              <a:rPr lang="en-US" dirty="0">
                <a:hlinkClick r:id="rId3"/>
              </a:rPr>
              <a:t>Jasmine.Mcgee@newcastle.edu.au</a:t>
            </a:r>
          </a:p>
          <a:p>
            <a:pPr lvl="1"/>
            <a:r>
              <a:rPr lang="en-US" dirty="0"/>
              <a:t>Primary contact for final exam adverse circumstances applications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5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r>
              <a:rPr lang="en-AU" sz="5100" dirty="0"/>
              <a:t>OUTPUT DEVICE is any peripheral that takes a series of ON/OFF voltages and manipulates them into something useful</a:t>
            </a:r>
          </a:p>
          <a:p>
            <a:r>
              <a:rPr lang="en-AU" sz="5100" dirty="0"/>
              <a:t>Examples:</a:t>
            </a:r>
          </a:p>
          <a:p>
            <a:pPr lvl="1"/>
            <a:r>
              <a:rPr lang="en-AU" sz="4400" dirty="0"/>
              <a:t>Printer</a:t>
            </a:r>
          </a:p>
          <a:p>
            <a:pPr lvl="1"/>
            <a:r>
              <a:rPr lang="en-AU" sz="4400" dirty="0"/>
              <a:t>Monitor</a:t>
            </a:r>
          </a:p>
          <a:p>
            <a:pPr lvl="1"/>
            <a:r>
              <a:rPr lang="en-AU" sz="4400" dirty="0"/>
              <a:t>Auto cruise control</a:t>
            </a:r>
          </a:p>
          <a:p>
            <a:pPr lvl="1"/>
            <a:r>
              <a:rPr lang="en-AU" sz="4400" dirty="0"/>
              <a:t>LCD showing the oxygenation level of a patient’s blood</a:t>
            </a:r>
          </a:p>
          <a:p>
            <a:pPr lvl="1"/>
            <a:r>
              <a:rPr lang="en-AU" sz="4400" dirty="0"/>
              <a:t>Rudder adjustment in a fly by wire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r>
              <a:rPr lang="en-US" dirty="0"/>
              <a:t>Computers can only process numbers</a:t>
            </a:r>
          </a:p>
          <a:p>
            <a:r>
              <a:rPr lang="en-US" dirty="0"/>
              <a:t>Things that aren’t numbers need to be represented by them</a:t>
            </a:r>
          </a:p>
          <a:p>
            <a:pPr lvl="1"/>
            <a:r>
              <a:rPr lang="en-US" dirty="0"/>
              <a:t>Text: ASCII and Unicode</a:t>
            </a:r>
          </a:p>
          <a:p>
            <a:pPr lvl="1"/>
            <a:r>
              <a:rPr lang="en-US" dirty="0"/>
              <a:t>Pictures: each pixel allocated a red-green-blue intensity value</a:t>
            </a:r>
          </a:p>
          <a:p>
            <a:pPr lvl="1"/>
            <a:r>
              <a:rPr lang="en-US" dirty="0"/>
              <a:t>Sound: the “waveform” is sampled at regular intervals and stored as a series of numbers</a:t>
            </a:r>
          </a:p>
          <a:p>
            <a:pPr lvl="1"/>
            <a:r>
              <a:rPr lang="en-US" dirty="0"/>
              <a:t>(NB: multiple systems exist for all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 (scratchpad)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(C or MATLAB®)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manufacturer (Instruction Set)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HIGHER-LEVEL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95808" cy="3678303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AU" dirty="0"/>
              <a:t>The PROCESSOR can only understand MACHINE code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0110 0110 1000 0011 1100 0000 0000 1010 </a:t>
            </a:r>
          </a:p>
          <a:p>
            <a:pPr lvl="2"/>
            <a:r>
              <a:rPr lang="en-AU" dirty="0"/>
              <a:t>Difficult for humans to understand</a:t>
            </a:r>
          </a:p>
          <a:p>
            <a:pPr lvl="1"/>
            <a:r>
              <a:rPr lang="en-AU" dirty="0"/>
              <a:t>Very PROCESSOR specific</a:t>
            </a:r>
          </a:p>
          <a:p>
            <a:pPr lvl="2"/>
            <a:r>
              <a:rPr lang="en-AU" dirty="0"/>
              <a:t>Will not be understood by another PROCESSOR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ASSEMBLY Language</a:t>
            </a:r>
          </a:p>
          <a:p>
            <a:pPr lvl="1"/>
            <a:r>
              <a:rPr lang="en-AU" dirty="0"/>
              <a:t>Uses simple mnemonics to describe the purpose of the instruction</a:t>
            </a:r>
          </a:p>
          <a:p>
            <a:pPr lvl="1"/>
            <a:r>
              <a:rPr lang="en-AU" dirty="0"/>
              <a:t>Example, one instruction for a x86 based CPU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1"/>
            <a:r>
              <a:rPr lang="en-AU" dirty="0"/>
              <a:t>A bit easier for humans to understand</a:t>
            </a:r>
          </a:p>
          <a:p>
            <a:pPr lvl="1"/>
            <a:r>
              <a:rPr lang="en-AU" dirty="0"/>
              <a:t>Still PROCESSOR specific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Me: Mr. Brenton Schulz</a:t>
            </a:r>
          </a:p>
          <a:p>
            <a:pPr lvl="1"/>
            <a:r>
              <a:rPr lang="en-US" dirty="0"/>
              <a:t>Consultation: EF106, Thursday 10am-5pm</a:t>
            </a:r>
          </a:p>
          <a:p>
            <a:pPr lvl="1"/>
            <a:r>
              <a:rPr lang="en-US" dirty="0"/>
              <a:t>Email: </a:t>
            </a:r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lvl="1"/>
            <a:r>
              <a:rPr lang="en-US" dirty="0"/>
              <a:t>Assume any non-exam problem comes to me</a:t>
            </a:r>
          </a:p>
          <a:p>
            <a:r>
              <a:rPr lang="en-US" dirty="0"/>
              <a:t>Lab demonstrators</a:t>
            </a:r>
          </a:p>
          <a:p>
            <a:pPr lvl="1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lvl="2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AU" dirty="0"/>
              <a:t>HIGHER-LEVEL Languages (C, MATLAB, Java, Python, C++, FORTRAN,…)</a:t>
            </a:r>
          </a:p>
          <a:p>
            <a:pPr lvl="1"/>
            <a:r>
              <a:rPr lang="en-AU" dirty="0"/>
              <a:t>Uses more human readable instructions</a:t>
            </a:r>
          </a:p>
          <a:p>
            <a:pPr lvl="1"/>
            <a:r>
              <a:rPr lang="en-AU" dirty="0"/>
              <a:t>Increases the complexity of each instructions so that common calculations can be done with fewer instructions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2"/>
            <a:r>
              <a:rPr lang="en-AU" dirty="0"/>
              <a:t>In C: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AX = AX + 10;</a:t>
            </a:r>
          </a:p>
          <a:p>
            <a:pPr lvl="1"/>
            <a:r>
              <a:rPr lang="en-AU" dirty="0"/>
              <a:t>Much easier for humans to understand</a:t>
            </a:r>
          </a:p>
          <a:p>
            <a:pPr lvl="1"/>
            <a:r>
              <a:rPr lang="en-AU" dirty="0"/>
              <a:t>Not PROCESSOR specific</a:t>
            </a:r>
          </a:p>
          <a:p>
            <a:pPr lvl="1"/>
            <a:r>
              <a:rPr lang="en-AU" dirty="0"/>
              <a:t>Allows writing of much more complicated instructions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 (INPUT, PROCESSOR, MEMORY and OUTPUT)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a </a:t>
            </a:r>
            <a:r>
              <a:rPr lang="en-US" i="1" dirty="0"/>
              <a:t>compiled</a:t>
            </a:r>
            <a:r>
              <a:rPr lang="en-US" dirty="0"/>
              <a:t> language</a:t>
            </a:r>
          </a:p>
          <a:p>
            <a:pPr lvl="1"/>
            <a:r>
              <a:rPr lang="en-US" dirty="0"/>
              <a:t>This means a </a:t>
            </a:r>
            <a:r>
              <a:rPr lang="en-US" i="1" dirty="0"/>
              <a:t>compiler </a:t>
            </a:r>
            <a:r>
              <a:rPr lang="en-US" dirty="0"/>
              <a:t>takes code from a text file and creates a </a:t>
            </a:r>
            <a:r>
              <a:rPr lang="en-US" i="1" dirty="0"/>
              <a:t>binary</a:t>
            </a:r>
            <a:endParaRPr lang="en-US" dirty="0"/>
          </a:p>
          <a:p>
            <a:pPr lvl="1"/>
            <a:r>
              <a:rPr lang="en-US" dirty="0"/>
              <a:t>The binary can then be 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/>
            <a:r>
              <a:rPr lang="en-US" sz="2400" dirty="0"/>
              <a:t>In this course "computer" will be a lab PC or cloud server</a:t>
            </a:r>
          </a:p>
          <a:p>
            <a:pPr marL="1485900" lvl="2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dirty="0"/>
              <a:t>We will start with </a:t>
            </a:r>
            <a:r>
              <a:rPr lang="en-US" dirty="0">
                <a:hlinkClick r:id="rId2"/>
              </a:rPr>
              <a:t>http://onlinegdb.com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Website contains an editor, code is executed on their server</a:t>
            </a:r>
          </a:p>
          <a:p>
            <a:r>
              <a:rPr lang="en-US" dirty="0"/>
              <a:t>Later: an </a:t>
            </a:r>
            <a:r>
              <a:rPr lang="en-US" i="1" dirty="0"/>
              <a:t>integrated development environment</a:t>
            </a:r>
            <a:r>
              <a:rPr lang="en-US" dirty="0"/>
              <a:t> (IDE)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C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Moving data into and out of a C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stdin</a:t>
            </a:r>
          </a:p>
          <a:p>
            <a:pPr lvl="2"/>
            <a:r>
              <a:rPr lang="en-US" dirty="0"/>
              <a:t>Could also come from other places, beyond this course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stdout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  <a:r>
              <a:rPr lang="en-US" dirty="0"/>
              <a:t>Other destinations beyond this course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 err="1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Covered 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277" y="3248131"/>
            <a:ext cx="3733445" cy="147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F8C55-4B6F-4C08-A251-2DE986010CFD}"/>
              </a:ext>
            </a:extLst>
          </p:cNvPr>
          <p:cNvSpPr txBox="1"/>
          <p:nvPr/>
        </p:nvSpPr>
        <p:spPr>
          <a:xfrm>
            <a:off x="3976956" y="2441153"/>
            <a:ext cx="373344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Absolute bare minimum: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28FD1-87AB-423D-8005-2C52D797C2AE}"/>
              </a:ext>
            </a:extLst>
          </p:cNvPr>
          <p:cNvSpPr txBox="1"/>
          <p:nvPr/>
        </p:nvSpPr>
        <p:spPr>
          <a:xfrm>
            <a:off x="581192" y="4955515"/>
            <a:ext cx="1070478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US" sz="2400" dirty="0"/>
              <a:t>is a special </a:t>
            </a:r>
            <a:r>
              <a:rPr lang="en-US" sz="2400" i="1" dirty="0"/>
              <a:t>function</a:t>
            </a:r>
            <a:r>
              <a:rPr lang="en-US" sz="2400" dirty="0"/>
              <a:t>. It defines where the program starts </a:t>
            </a:r>
            <a:r>
              <a:rPr lang="en-US" sz="2400" i="1" dirty="0"/>
              <a:t>executing.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braces</a:t>
            </a:r>
            <a:r>
              <a:rPr lang="en-US" sz="2400" dirty="0"/>
              <a:t> </a:t>
            </a:r>
            <a:r>
              <a:rPr lang="en-US" sz="2400" dirty="0">
                <a:cs typeface="Courier New"/>
              </a:rPr>
              <a:t> 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 … } </a:t>
            </a:r>
            <a:r>
              <a:rPr lang="en-US" sz="2400" dirty="0">
                <a:cs typeface="Courier New"/>
              </a:rPr>
              <a:t>encompass everything inside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main().</a:t>
            </a:r>
          </a:p>
          <a:p>
            <a:r>
              <a:rPr lang="en-US" sz="2400" dirty="0">
                <a:cs typeface="Courier New"/>
              </a:rPr>
              <a:t>When execution reaches return 0; the program stops executing (</a:t>
            </a:r>
            <a:r>
              <a:rPr lang="en-US" sz="2400" dirty="0" err="1">
                <a:cs typeface="Courier New"/>
              </a:rPr>
              <a:t>ie</a:t>
            </a:r>
            <a:r>
              <a:rPr lang="en-US" sz="2400" dirty="0">
                <a:cs typeface="Courier New"/>
              </a:rPr>
              <a:t>: exits).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6BD-F1B3-41E4-93D4-79A4D297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3C3A-6249-4ED5-B7CF-628C8680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8792"/>
            <a:ext cx="8825659" cy="48330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Massive nerd</a:t>
            </a:r>
          </a:p>
          <a:p>
            <a:pPr lvl="1"/>
            <a:r>
              <a:rPr lang="en-US" sz="3100" dirty="0"/>
              <a:t>Who else would teach </a:t>
            </a:r>
            <a:r>
              <a:rPr lang="en-US" sz="3100" i="1" dirty="0"/>
              <a:t>programming</a:t>
            </a:r>
            <a:r>
              <a:rPr lang="en-US" sz="3100" dirty="0"/>
              <a:t>? </a:t>
            </a:r>
          </a:p>
          <a:p>
            <a:r>
              <a:rPr lang="en-US" sz="3300" dirty="0"/>
              <a:t>Enjoy all types of music</a:t>
            </a:r>
          </a:p>
          <a:p>
            <a:pPr lvl="1"/>
            <a:r>
              <a:rPr lang="en-US" sz="3100" dirty="0"/>
              <a:t>Thrash metal, death metal, power metal, pirate metal, black metal</a:t>
            </a:r>
          </a:p>
          <a:p>
            <a:pPr lvl="1"/>
            <a:r>
              <a:rPr lang="en-US" sz="3100" dirty="0"/>
              <a:t>Yeah, </a:t>
            </a:r>
            <a:r>
              <a:rPr lang="en-US" sz="3100" i="1" dirty="0"/>
              <a:t>all types</a:t>
            </a:r>
          </a:p>
          <a:p>
            <a:r>
              <a:rPr lang="en-US" sz="3300" dirty="0"/>
              <a:t>Enjoy games where you just </a:t>
            </a:r>
            <a:r>
              <a:rPr lang="en-US" sz="3300" i="1" dirty="0"/>
              <a:t>shoot everything</a:t>
            </a:r>
          </a:p>
          <a:p>
            <a:pPr lvl="1"/>
            <a:r>
              <a:rPr lang="en-US" sz="3100" dirty="0"/>
              <a:t>DOOM</a:t>
            </a:r>
          </a:p>
          <a:p>
            <a:pPr lvl="1"/>
            <a:r>
              <a:rPr lang="en-US" sz="3100" dirty="0"/>
              <a:t>XCOM</a:t>
            </a:r>
          </a:p>
          <a:p>
            <a:pPr lvl="1"/>
            <a:r>
              <a:rPr lang="en-US" sz="3100" dirty="0"/>
              <a:t>Serious Sam</a:t>
            </a:r>
          </a:p>
          <a:p>
            <a:pPr lvl="1"/>
            <a:r>
              <a:rPr lang="en-US" sz="3100" dirty="0"/>
              <a:t>Quake III</a:t>
            </a:r>
          </a:p>
          <a:p>
            <a:pPr lvl="2"/>
            <a:r>
              <a:rPr lang="en-US" sz="3100" dirty="0"/>
              <a:t>Ok, maybe you weren't born yet</a:t>
            </a:r>
          </a:p>
        </p:txBody>
      </p:sp>
    </p:spTree>
    <p:extLst>
      <p:ext uri="{BB962C8B-B14F-4D97-AF65-F5344CB8AC3E}">
        <p14:creationId xmlns:p14="http://schemas.microsoft.com/office/powerpoint/2010/main" val="426202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000" dirty="0"/>
              <a:t>That's nice, but it does nothing!</a:t>
            </a:r>
          </a:p>
          <a:p>
            <a:pPr marL="1085850" lvl="1"/>
            <a:r>
              <a:rPr lang="en-US" sz="3100" dirty="0"/>
              <a:t>(ok </a:t>
            </a:r>
            <a:r>
              <a:rPr lang="en-US" sz="3100" i="1" dirty="0"/>
              <a:t>fine</a:t>
            </a:r>
            <a:r>
              <a:rPr lang="en-US" sz="3100" dirty="0"/>
              <a:t>, it returns zero to the operating system. </a:t>
            </a:r>
            <a:r>
              <a:rPr lang="en-US" sz="3100" i="1" dirty="0"/>
              <a:t>Sheesh.</a:t>
            </a:r>
            <a:r>
              <a:rPr lang="en-US" sz="3100" dirty="0"/>
              <a:t>)</a:t>
            </a:r>
          </a:p>
          <a:p>
            <a:pPr marL="1485900" lvl="2"/>
            <a:r>
              <a:rPr lang="en-US" sz="2600" dirty="0"/>
              <a:t>(You don't need to know what this means)</a:t>
            </a:r>
          </a:p>
          <a:p>
            <a:r>
              <a:rPr lang="en-US" sz="4000" dirty="0"/>
              <a:t>Lets add some more code to make it do more than "nothing":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4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  <a:endParaRPr lang="en-US" dirty="0"/>
          </a:p>
          <a:p>
            <a:pPr marL="1085850" lvl="1"/>
            <a:r>
              <a:rPr lang="en-US" dirty="0"/>
              <a:t>This “includes” a </a:t>
            </a:r>
            <a:r>
              <a:rPr lang="en-US" i="1" dirty="0"/>
              <a:t>header file</a:t>
            </a:r>
            <a:endParaRPr lang="en-US" dirty="0"/>
          </a:p>
          <a:p>
            <a:pPr marL="1085850"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/>
              <a:t> holds the definition of the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i="1" dirty="0"/>
              <a:t>function</a:t>
            </a:r>
          </a:p>
          <a:p>
            <a:pPr marL="1485900" lvl="2"/>
            <a:r>
              <a:rPr lang="en-US" sz="2400" dirty="0"/>
              <a:t>The "definition" is called a </a:t>
            </a:r>
            <a:r>
              <a:rPr lang="en-US" sz="2400" i="1" dirty="0"/>
              <a:t>function prototype</a:t>
            </a:r>
            <a:r>
              <a:rPr lang="en-US" sz="2400" dirty="0"/>
              <a:t>. More on this in week 5-ish</a:t>
            </a:r>
          </a:p>
          <a:p>
            <a:pPr marL="0" indent="0"/>
            <a:r>
              <a:rPr lang="en-US" dirty="0"/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lvl="1"/>
            <a:r>
              <a:rPr lang="en-US" dirty="0">
                <a:cs typeface="Courier New"/>
              </a:rPr>
              <a:t>This line </a:t>
            </a:r>
            <a:r>
              <a:rPr lang="en-US" i="1" dirty="0">
                <a:cs typeface="Courier New"/>
              </a:rPr>
              <a:t>calls</a:t>
            </a:r>
            <a:r>
              <a:rPr lang="en-US" dirty="0">
                <a:cs typeface="Courier New"/>
              </a:rPr>
              <a:t> </a:t>
            </a:r>
            <a:r>
              <a:rPr lang="en-US" dirty="0" err="1">
                <a:cs typeface="Courier New"/>
              </a:rPr>
              <a:t>printf</a:t>
            </a:r>
            <a:r>
              <a:rPr lang="en-US" dirty="0"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The stuff between the "…" symbols gets sent to</a:t>
            </a:r>
            <a:r>
              <a:rPr lang="en-US" i="1" dirty="0">
                <a:cs typeface="Courier New"/>
              </a:rPr>
              <a:t> </a:t>
            </a:r>
            <a:r>
              <a:rPr lang="en-US" dirty="0">
                <a:cs typeface="Courier New"/>
              </a:rPr>
              <a:t>the screen (more on this later)</a:t>
            </a:r>
          </a:p>
          <a:p>
            <a:pPr lvl="1"/>
            <a:r>
              <a:rPr lang="en-US" dirty="0">
                <a:cs typeface="Courier New"/>
              </a:rPr>
              <a:t>\n means "new line". This isn’t done unless you tell it to!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18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dirty="0"/>
              <a:t>A few notes:</a:t>
            </a:r>
          </a:p>
          <a:p>
            <a:pPr marL="1085850" lvl="1" indent="-342900"/>
            <a:r>
              <a:rPr lang="en-US" sz="2600" dirty="0"/>
              <a:t>Yes, the code looks weird</a:t>
            </a:r>
          </a:p>
          <a:p>
            <a:pPr marL="1828800" lvl="2" indent="-342900"/>
            <a:r>
              <a:rPr lang="en-US" dirty="0"/>
              <a:t>When was the last time you typed # &lt; &gt; ( ) { } ; ?</a:t>
            </a:r>
          </a:p>
          <a:p>
            <a:pPr marL="1085850" lvl="1" indent="-342900"/>
            <a:r>
              <a:rPr lang="en-US" sz="2600" dirty="0"/>
              <a:t>You need to get used to it</a:t>
            </a:r>
          </a:p>
          <a:p>
            <a:pPr marL="1828800" lvl="2" indent="-342900"/>
            <a:r>
              <a:rPr lang="en-US" dirty="0"/>
              <a:t>This is why the first lab tells you to type out code</a:t>
            </a:r>
          </a:p>
          <a:p>
            <a:pPr marL="1085850" lvl="1" indent="-342900"/>
            <a:r>
              <a:rPr lang="en-US" sz="2600" dirty="0"/>
              <a:t>The </a:t>
            </a:r>
            <a:r>
              <a:rPr lang="en-US" sz="2600" dirty="0">
                <a:latin typeface="Courier New"/>
                <a:cs typeface="Courier New"/>
              </a:rPr>
              <a:t>return 0;</a:t>
            </a:r>
            <a:r>
              <a:rPr lang="en-US" sz="2600" dirty="0"/>
              <a:t> is semi-optional.</a:t>
            </a:r>
            <a:endParaRPr lang="en-US" sz="2600" i="1" dirty="0"/>
          </a:p>
          <a:p>
            <a:pPr marL="1828800" lvl="2" indent="-342900"/>
            <a:r>
              <a:rPr lang="en-US" dirty="0"/>
              <a:t>In this course code will run fine without it</a:t>
            </a:r>
          </a:p>
          <a:p>
            <a:pPr marL="1828800" lvl="2" indent="-342900"/>
            <a:r>
              <a:rPr lang="en-US" dirty="0"/>
              <a:t>Compiler may issue a </a:t>
            </a:r>
            <a:r>
              <a:rPr lang="en-US" i="1" dirty="0"/>
              <a:t>warning</a:t>
            </a:r>
            <a:endParaRPr lang="en-US" dirty="0"/>
          </a:p>
          <a:p>
            <a:pPr marL="1085850" lvl="1" indent="-342900"/>
            <a:r>
              <a:rPr lang="en-US" sz="2600" dirty="0"/>
              <a:t>Likewise: "</a:t>
            </a:r>
            <a:r>
              <a:rPr lang="en-US" sz="2600" dirty="0">
                <a:latin typeface="Courier New"/>
                <a:cs typeface="Courier New"/>
              </a:rPr>
              <a:t>int</a:t>
            </a:r>
            <a:r>
              <a:rPr lang="en-US" sz="2600" dirty="0"/>
              <a:t>" before "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" is semi-optional</a:t>
            </a:r>
            <a:endParaRPr lang="en-US" sz="2600" i="1" dirty="0"/>
          </a:p>
          <a:p>
            <a:pPr marL="1828800" lvl="2" indent="-342900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300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the 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 function syntax is:</a:t>
            </a:r>
          </a:p>
          <a:p>
            <a:pPr lvl="3"/>
            <a:r>
              <a:rPr lang="en-US" sz="2200" dirty="0"/>
              <a:t>The word "main" followed by ()</a:t>
            </a:r>
          </a:p>
          <a:p>
            <a:pPr lvl="3"/>
            <a:r>
              <a:rPr lang="en-US" sz="2200" dirty="0"/>
              <a:t>An opening brace: {</a:t>
            </a:r>
          </a:p>
          <a:p>
            <a:pPr lvl="3"/>
            <a:r>
              <a:rPr lang="en-US" sz="2200" dirty="0"/>
              <a:t>[a bunch of stuff that defines what your program does]</a:t>
            </a:r>
          </a:p>
          <a:p>
            <a:pPr lvl="3"/>
            <a:r>
              <a:rPr lang="en-US" sz="2200" dirty="0"/>
              <a:t>A closing brace: 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syntax rules in C are </a:t>
            </a:r>
            <a:r>
              <a:rPr lang="en-US" b="1"/>
              <a:t>very</a:t>
            </a:r>
            <a:r>
              <a:rPr lang="en-US"/>
              <a:t> strict</a:t>
            </a:r>
          </a:p>
          <a:p>
            <a:r>
              <a:rPr lang="en-US"/>
              <a:t>Missing any syntax rule will result in the compiler generating syntax errors</a:t>
            </a:r>
          </a:p>
          <a:p>
            <a:r>
              <a:rPr lang="en-US"/>
              <a:t>Eg: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C19690-9AF0-467D-82C7-E1EBABA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93" y="3555681"/>
            <a:ext cx="4975411" cy="30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D668-C908-41F4-AEB7-D12BA90F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AF1A-F911-497A-9A75-2DB7A45B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Whitespace is any tab, space, or newline character</a:t>
            </a:r>
          </a:p>
          <a:p>
            <a:r>
              <a:rPr lang="en-US" dirty="0"/>
              <a:t>C </a:t>
            </a:r>
            <a:r>
              <a:rPr lang="en-US" i="1" dirty="0"/>
              <a:t>typically </a:t>
            </a:r>
            <a:r>
              <a:rPr lang="en-US" dirty="0"/>
              <a:t>ignores whitespace</a:t>
            </a:r>
          </a:p>
          <a:p>
            <a:pPr lvl="1"/>
            <a:r>
              <a:rPr lang="en-US" dirty="0"/>
              <a:t>This formatting is totally fine </a:t>
            </a:r>
            <a:r>
              <a:rPr lang="en-US" i="1" dirty="0"/>
              <a:t>for the compiler</a:t>
            </a:r>
            <a:r>
              <a:rPr lang="en-US" dirty="0"/>
              <a:t>:</a:t>
            </a:r>
          </a:p>
          <a:p>
            <a:pPr marL="3240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#include&lt;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&gt;main(){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Ohai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\n");}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Humans tend not to like it though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Indenting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2113"/>
            <a:ext cx="9185378" cy="441296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300" dirty="0"/>
              <a:t>Use of whitespace is known as an </a:t>
            </a:r>
            <a:r>
              <a:rPr lang="en-US" sz="3300" i="1" dirty="0"/>
              <a:t>indenting style</a:t>
            </a:r>
            <a:endParaRPr lang="en-US" sz="3300" dirty="0"/>
          </a:p>
          <a:p>
            <a:pPr lvl="1"/>
            <a:r>
              <a:rPr lang="en-US" dirty="0"/>
              <a:t>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300" dirty="0"/>
              <a:t>Adhering to an indenting style makes code easier to read</a:t>
            </a:r>
          </a:p>
          <a:p>
            <a:pPr lvl="1"/>
            <a:r>
              <a:rPr lang="en-US" dirty="0"/>
              <a:t>I don't want to be too "religious" about it</a:t>
            </a:r>
          </a:p>
          <a:p>
            <a:pPr lvl="1"/>
            <a:r>
              <a:rPr lang="en-US" dirty="0"/>
              <a:t>Just be consistent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FB1DB-1345-4D85-A608-C8C0E74B12FF}"/>
              </a:ext>
            </a:extLst>
          </p:cNvPr>
          <p:cNvSpPr txBox="1"/>
          <p:nvPr/>
        </p:nvSpPr>
        <p:spPr>
          <a:xfrm>
            <a:off x="1259361" y="3661698"/>
            <a:ext cx="33928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  <a:endParaRPr lang="en-US" i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E8979-E30D-437E-BD46-87DF6EE0AC6A}"/>
              </a:ext>
            </a:extLst>
          </p:cNvPr>
          <p:cNvSpPr txBox="1"/>
          <p:nvPr/>
        </p:nvSpPr>
        <p:spPr>
          <a:xfrm>
            <a:off x="6112606" y="3389323"/>
            <a:ext cx="352044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</a:t>
            </a:r>
          </a:p>
          <a:p>
            <a:pPr algn="l"/>
            <a:r>
              <a:rPr lang="en-US" dirty="0">
                <a:latin typeface="Courier New"/>
                <a:cs typeface="Courier New"/>
              </a:rPr>
              <a:t>main()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i="1" dirty="0">
                <a:latin typeface="Courier New"/>
                <a:cs typeface="Courier New"/>
              </a:rPr>
              <a:t>    </a:t>
            </a:r>
            <a:r>
              <a:rPr lang="en-US" dirty="0">
                <a:latin typeface="Courier New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291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MAIN()</a:t>
            </a:r>
          </a:p>
          <a:p>
            <a:r>
              <a:rPr lang="en-US" dirty="0">
                <a:cs typeface="Courier New"/>
              </a:rPr>
              <a:t>Fundamental reason: m and M are different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standard input 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>
                <a:cs typeface="Courier New"/>
              </a:rPr>
              <a:t>There are many others, keep it simple for now.</a:t>
            </a:r>
          </a:p>
          <a:p>
            <a:r>
              <a:rPr lang="en-US" dirty="0"/>
              <a:t>But where does the input go inside the program?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 compiler decides where in memory it is stored</a:t>
            </a:r>
          </a:p>
          <a:p>
            <a:pPr marL="1485900" lvl="2"/>
            <a:r>
              <a:rPr lang="en-US" sz="2400" dirty="0"/>
              <a:t>More on this in later weeks – it gets complicated</a:t>
            </a:r>
          </a:p>
          <a:p>
            <a:pPr marL="1485900" lvl="2"/>
            <a:r>
              <a:rPr lang="en-US" sz="2400" dirty="0"/>
              <a:t>For now: Different variables are stored at different </a:t>
            </a:r>
            <a:r>
              <a:rPr lang="en-US" sz="2400" i="1" dirty="0"/>
              <a:t>memory locations</a:t>
            </a:r>
            <a:endParaRPr lang="en-US" sz="2400" dirty="0"/>
          </a:p>
          <a:p>
            <a:pPr lvl="1"/>
            <a:r>
              <a:rPr lang="en-US" dirty="0"/>
              <a:t>In C variables have a specific </a:t>
            </a:r>
            <a:r>
              <a:rPr lang="en-US" i="1" dirty="0"/>
              <a:t>type</a:t>
            </a:r>
            <a:endParaRPr lang="en-US" dirty="0"/>
          </a:p>
          <a:p>
            <a:pPr marL="1485900" lvl="2"/>
            <a:r>
              <a:rPr lang="en-US" dirty="0"/>
              <a:t>For now: lets look at </a:t>
            </a:r>
            <a:r>
              <a:rPr lang="en-US" dirty="0">
                <a:latin typeface="Courier New"/>
                <a:cs typeface="Courier New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regularly.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2760"/>
            <a:ext cx="10916902" cy="4400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 datatype</a:t>
            </a:r>
            <a:r>
              <a:rPr lang="en-US" dirty="0"/>
              <a:t> can store any number from –2147483648 to 2147483647</a:t>
            </a:r>
          </a:p>
          <a:p>
            <a:pPr lvl="1"/>
            <a:r>
              <a:rPr lang="en-US" dirty="0"/>
              <a:t>Designed to store integers</a:t>
            </a:r>
          </a:p>
          <a:p>
            <a:pPr marL="1485900" lvl="2"/>
            <a:r>
              <a:rPr lang="en-US" sz="2400" dirty="0"/>
              <a:t>Can't store "fractional" components. 2.7 = 2.</a:t>
            </a:r>
          </a:p>
          <a:p>
            <a:pPr lvl="1"/>
            <a:r>
              <a:rPr lang="en-US" dirty="0"/>
              <a:t>The weird numbers above are:</a:t>
            </a:r>
          </a:p>
          <a:p>
            <a:pPr marL="1485900" lvl="2"/>
            <a:r>
              <a:rPr lang="en-US" sz="2400" dirty="0"/>
              <a:t>2</a:t>
            </a:r>
            <a:r>
              <a:rPr lang="en-US" sz="2400" baseline="30000" dirty="0"/>
              <a:t>31</a:t>
            </a:r>
            <a:r>
              <a:rPr lang="en-US" sz="2400" dirty="0"/>
              <a:t>-1</a:t>
            </a:r>
          </a:p>
          <a:p>
            <a:pPr marL="1485900" lvl="2"/>
            <a:r>
              <a:rPr lang="en-US" sz="2400" dirty="0"/>
              <a:t>-2</a:t>
            </a:r>
            <a:r>
              <a:rPr lang="en-US" sz="2400" baseline="30000" dirty="0"/>
              <a:t>31</a:t>
            </a:r>
          </a:p>
          <a:p>
            <a:r>
              <a:rPr lang="en-US" dirty="0"/>
              <a:t>Before use, all variables must be </a:t>
            </a:r>
            <a:r>
              <a:rPr lang="en-US" i="1" dirty="0"/>
              <a:t>declared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>
                <a:latin typeface="Courier New"/>
                <a:cs typeface="Courier New"/>
              </a:rPr>
              <a:t>int a;</a:t>
            </a:r>
            <a:r>
              <a:rPr lang="en-US" dirty="0">
                <a:cs typeface="Courier New"/>
              </a:rPr>
              <a:t> creates a variable of type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called</a:t>
            </a:r>
            <a:r>
              <a:rPr lang="en-US" dirty="0">
                <a:latin typeface="Century Gothic"/>
                <a:cs typeface="Courier New"/>
              </a:rPr>
              <a:t> "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"</a:t>
            </a:r>
            <a:endParaRPr lang="en-US" i="1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87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  <a:endParaRPr lang="en-US" dirty="0"/>
          </a:p>
          <a:p>
            <a:r>
              <a:rPr lang="en-US" dirty="0">
                <a:cs typeface="Courier New"/>
              </a:rPr>
              <a:t>Reads an integer and stores it in the variable a</a:t>
            </a:r>
          </a:p>
          <a:p>
            <a:r>
              <a:rPr lang="en-US" dirty="0">
                <a:cs typeface="Courier New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"%d</a:t>
            </a:r>
            <a:r>
              <a:rPr lang="en-US" dirty="0">
                <a:cs typeface="Courier New"/>
              </a:rPr>
              <a:t>" is called a </a:t>
            </a:r>
            <a:r>
              <a:rPr lang="en-US" i="1" dirty="0">
                <a:cs typeface="Courier New"/>
              </a:rPr>
              <a:t>format specifier.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&amp;a </a:t>
            </a:r>
            <a:r>
              <a:rPr lang="en-US" dirty="0">
                <a:cs typeface="Courier New"/>
              </a:rPr>
              <a:t>means "the address of a"</a:t>
            </a:r>
          </a:p>
          <a:p>
            <a:pPr lvl="1"/>
            <a:r>
              <a:rPr lang="en-US" dirty="0">
                <a:cs typeface="Courier New"/>
              </a:rPr>
              <a:t>It tells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cs typeface="Courier New"/>
              </a:rPr>
              <a:t>where to store the number it reads</a:t>
            </a:r>
          </a:p>
          <a:p>
            <a:pPr lvl="1"/>
            <a:r>
              <a:rPr lang="en-US" dirty="0" err="1">
                <a:cs typeface="Courier New"/>
              </a:rPr>
              <a:t>ie</a:t>
            </a:r>
            <a:r>
              <a:rPr lang="en-US" dirty="0">
                <a:cs typeface="Courier New"/>
              </a:rPr>
              <a:t>: In the memory location allocated to the variable a</a:t>
            </a:r>
          </a:p>
          <a:p>
            <a:r>
              <a:rPr lang="en-US" dirty="0">
                <a:cs typeface="Courier New"/>
              </a:rPr>
              <a:t>Lots of details glossed over, more on all this later</a:t>
            </a:r>
          </a:p>
        </p:txBody>
      </p:sp>
    </p:spTree>
    <p:extLst>
      <p:ext uri="{BB962C8B-B14F-4D97-AF65-F5344CB8AC3E}">
        <p14:creationId xmlns:p14="http://schemas.microsoft.com/office/powerpoint/2010/main" val="126898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Input-Output 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78450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100" dirty="0"/>
              <a:t>Lets put together a variable, </a:t>
            </a:r>
            <a:r>
              <a:rPr lang="en-US" sz="5100" dirty="0" err="1">
                <a:latin typeface="Courier New"/>
                <a:cs typeface="Courier New"/>
              </a:rPr>
              <a:t>scanf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, and </a:t>
            </a:r>
            <a:r>
              <a:rPr lang="en-US" sz="5100" dirty="0" err="1">
                <a:latin typeface="Courier New"/>
                <a:cs typeface="Courier New"/>
              </a:rPr>
              <a:t>printf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:</a:t>
            </a:r>
          </a:p>
          <a:p>
            <a:r>
              <a:rPr lang="en-US" sz="5100" dirty="0"/>
              <a:t>What happens if you don't type an integer? Lets run the example...</a:t>
            </a:r>
          </a:p>
          <a:p>
            <a:endParaRPr lang="en-US" dirty="0">
              <a:latin typeface="Century Gothic" panose="020B0502020202020204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#include &lt;</a:t>
            </a:r>
            <a:r>
              <a:rPr lang="en-US" sz="3600" dirty="0" err="1">
                <a:latin typeface="Courier New"/>
                <a:cs typeface="Courier New"/>
              </a:rPr>
              <a:t>stdio.h</a:t>
            </a:r>
            <a:r>
              <a:rPr lang="en-US" sz="3600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sz="3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int a;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scanf</a:t>
            </a:r>
            <a:r>
              <a:rPr lang="en-US" sz="3600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printf</a:t>
            </a:r>
            <a:r>
              <a:rPr lang="en-US" sz="3600" dirty="0">
                <a:latin typeface="Courier New"/>
                <a:cs typeface="Courier New"/>
              </a:rPr>
              <a:t>("You typed the number %d\n", 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4754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Lets write a program which:</a:t>
            </a:r>
          </a:p>
          <a:p>
            <a:pPr lvl="1"/>
            <a:r>
              <a:rPr lang="en-US" dirty="0"/>
              <a:t>Reads 2 integers from </a:t>
            </a:r>
            <a:r>
              <a:rPr lang="en-US" dirty="0">
                <a:latin typeface="Courier New"/>
                <a:cs typeface="Courier New"/>
              </a:rPr>
              <a:t>stdin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on 2 lines</a:t>
            </a:r>
          </a:p>
          <a:p>
            <a:pPr lvl="2"/>
            <a:r>
              <a:rPr lang="en-US" dirty="0">
                <a:cs typeface="Courier New"/>
              </a:rPr>
              <a:t>"on 2 lines" means the user needs to press enter after each number</a:t>
            </a: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</a:t>
            </a:r>
            <a:r>
              <a:rPr lang="en-US" dirty="0" err="1">
                <a:latin typeface="Courier New"/>
                <a:cs typeface="Courier New"/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int a, b, c;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&amp;b);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c = a*b; 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// The * character means multiply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("%d\n", c);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544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1A56-C91C-45B6-9A29-FA92C48F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Concepts: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F44-A64A-4EEB-9E26-8B09008B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7662"/>
            <a:ext cx="11111455" cy="48530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 C all text after // is a </a:t>
            </a:r>
            <a:r>
              <a:rPr lang="en-US" i="1" dirty="0"/>
              <a:t>comment</a:t>
            </a:r>
            <a:endParaRPr lang="en-US" dirty="0"/>
          </a:p>
          <a:p>
            <a:pPr lvl="1"/>
            <a:r>
              <a:rPr lang="en-US" dirty="0"/>
              <a:t>Text between /* and */ is also a comment</a:t>
            </a:r>
            <a:endParaRPr lang="en-US" i="1" dirty="0"/>
          </a:p>
          <a:p>
            <a:r>
              <a:rPr lang="en-US" dirty="0"/>
              <a:t>A comment is text which is ignored by the compiler</a:t>
            </a:r>
          </a:p>
          <a:p>
            <a:r>
              <a:rPr lang="en-US" dirty="0"/>
              <a:t>Use comments to explain your code</a:t>
            </a:r>
          </a:p>
          <a:p>
            <a:pPr lvl="1"/>
            <a:r>
              <a:rPr lang="en-US" dirty="0"/>
              <a:t>Code written more than 2 weeks ago might as well had been written by somebody else</a:t>
            </a:r>
          </a:p>
          <a:p>
            <a:r>
              <a:rPr lang="en-US" dirty="0"/>
              <a:t>Assume the next person reading your code is a stalker who knows where you live</a:t>
            </a:r>
          </a:p>
          <a:p>
            <a:r>
              <a:rPr lang="en-US" dirty="0"/>
              <a:t>"Good" commenting is highly context dependent</a:t>
            </a:r>
          </a:p>
          <a:p>
            <a:pPr lvl="1"/>
            <a:r>
              <a:rPr lang="en-US" dirty="0"/>
              <a:t>In this course, assume comments are for a peer who is aiming for 50%.</a:t>
            </a:r>
          </a:p>
        </p:txBody>
      </p:sp>
    </p:spTree>
    <p:extLst>
      <p:ext uri="{BB962C8B-B14F-4D97-AF65-F5344CB8AC3E}">
        <p14:creationId xmlns:p14="http://schemas.microsoft.com/office/powerpoint/2010/main" val="4456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Two lectures / week</a:t>
            </a:r>
          </a:p>
          <a:p>
            <a:pPr lvl="1"/>
            <a:r>
              <a:rPr lang="en-US" dirty="0"/>
              <a:t>This one (9-11am, RW149 aka "Nursing lecture theatre")</a:t>
            </a:r>
          </a:p>
          <a:p>
            <a:pPr lvl="2"/>
            <a:r>
              <a:rPr lang="en-US" sz="2400" dirty="0"/>
              <a:t>Overflow when required, EAG01, up the stairs in Engineering building "A"</a:t>
            </a:r>
          </a:p>
          <a:p>
            <a:pPr lvl="1"/>
            <a:r>
              <a:rPr lang="en-US" dirty="0"/>
              <a:t>Friday 9-10am, HD01 aka "Griffith Duncan Theatre "</a:t>
            </a:r>
          </a:p>
          <a:p>
            <a:r>
              <a:rPr lang="en-US" sz="3000" dirty="0"/>
              <a:t>A 3hr computer lab. </a:t>
            </a:r>
            <a:r>
              <a:rPr lang="en-US" sz="3000" b="1" dirty="0"/>
              <a:t>Starts this week!</a:t>
            </a:r>
          </a:p>
          <a:p>
            <a:pPr lvl="1"/>
            <a:r>
              <a:rPr lang="en-US" dirty="0"/>
              <a:t>You sit at a PC among 20-40 other students and get given tasks to do</a:t>
            </a:r>
          </a:p>
          <a:p>
            <a:pPr lvl="1"/>
            <a:r>
              <a:rPr lang="en-US" dirty="0"/>
              <a:t>Tasks distributed on Blackboard, typically a PDF, maybe template code</a:t>
            </a:r>
          </a:p>
          <a:p>
            <a:pPr lvl="1"/>
            <a:r>
              <a:rPr lang="en-US" dirty="0"/>
              <a:t>One or two demonstrators are paid to be there and answer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en-US" sz="3600" dirty="0">
                <a:cs typeface="Arial"/>
              </a:rPr>
              <a:t>Same as previous years</a:t>
            </a:r>
          </a:p>
          <a:p>
            <a:pPr algn="just"/>
            <a:r>
              <a:rPr lang="en-US" sz="3600" dirty="0">
                <a:cs typeface="Arial"/>
              </a:rPr>
              <a:t>Jeri R </a:t>
            </a:r>
            <a:r>
              <a:rPr lang="en-US" sz="3600" dirty="0" err="1">
                <a:cs typeface="Arial"/>
              </a:rPr>
              <a:t>Hanly</a:t>
            </a:r>
            <a:r>
              <a:rPr lang="en-US" sz="3600" dirty="0">
                <a:cs typeface="Arial"/>
              </a:rPr>
              <a:t> &amp; Elliot B </a:t>
            </a:r>
            <a:r>
              <a:rPr lang="en-US" sz="3600" dirty="0" err="1">
                <a:cs typeface="Arial"/>
              </a:rPr>
              <a:t>Koffman</a:t>
            </a:r>
            <a:r>
              <a:rPr lang="en-US" sz="3600" dirty="0">
                <a:cs typeface="Arial"/>
              </a:rPr>
              <a:t>, Problem Solving and Program Design in C (7th Ed.), Pearson 2013 (ISBN 978-0-13-293649-1)</a:t>
            </a:r>
            <a:endParaRPr lang="en-US" sz="3600" dirty="0"/>
          </a:p>
          <a:p>
            <a:pPr algn="just"/>
            <a:r>
              <a:rPr lang="en-US" sz="3600" dirty="0">
                <a:cs typeface="Arial"/>
              </a:rPr>
              <a:t>Holly Moore, </a:t>
            </a:r>
            <a:r>
              <a:rPr lang="en-US" sz="3600" dirty="0"/>
              <a:t>MATLAB®</a:t>
            </a:r>
            <a:r>
              <a:rPr lang="en-US" sz="3600" dirty="0">
                <a:cs typeface="Arial"/>
              </a:rPr>
              <a:t> for Engineers (</a:t>
            </a:r>
            <a:r>
              <a:rPr lang="en-US" sz="3600" dirty="0" err="1">
                <a:cs typeface="Arial"/>
              </a:rPr>
              <a:t>Edn</a:t>
            </a:r>
            <a:r>
              <a:rPr lang="en-US" sz="3600" dirty="0">
                <a:cs typeface="Arial"/>
              </a:rPr>
              <a:t> 3), Prentice-Hall 2012, (ISBN 978-0-13-210325-1)</a:t>
            </a:r>
          </a:p>
          <a:p>
            <a:pPr algn="just"/>
            <a:r>
              <a:rPr lang="en-US" sz="3600" dirty="0">
                <a:cs typeface="Arial"/>
              </a:rPr>
              <a:t>Not </a:t>
            </a:r>
            <a:r>
              <a:rPr lang="en-US" sz="3600" i="1" dirty="0">
                <a:cs typeface="Arial"/>
              </a:rPr>
              <a:t>strictly</a:t>
            </a:r>
            <a:r>
              <a:rPr lang="en-US" sz="3600" dirty="0">
                <a:cs typeface="Arial"/>
              </a:rPr>
              <a:t> required</a:t>
            </a:r>
          </a:p>
          <a:p>
            <a:pPr lvl="1" algn="just"/>
            <a:r>
              <a:rPr lang="en-US" sz="3400" dirty="0">
                <a:cs typeface="Arial"/>
              </a:rPr>
              <a:t>There are thousands of websites that cover C</a:t>
            </a:r>
          </a:p>
          <a:p>
            <a:pPr lvl="1" algn="just"/>
            <a:r>
              <a:rPr lang="en-US" sz="3400" dirty="0">
                <a:cs typeface="Arial"/>
              </a:rPr>
              <a:t>The course notes are written with the aim of being self-contained</a:t>
            </a:r>
          </a:p>
          <a:p>
            <a:pPr lvl="1" algn="just"/>
            <a:r>
              <a:rPr lang="en-US" sz="3400" dirty="0">
                <a:cs typeface="Arial"/>
              </a:rPr>
              <a:t>Buy a 2nd hand copy or access library resources (this includes eBooks via </a:t>
            </a:r>
            <a:r>
              <a:rPr lang="en-US" sz="3400" dirty="0">
                <a:cs typeface="Arial"/>
                <a:hlinkClick r:id="rId2"/>
              </a:rPr>
              <a:t>http://library.newcastle.edu.au</a:t>
            </a:r>
            <a:r>
              <a:rPr lang="en-US" sz="3400" dirty="0">
                <a:cs typeface="Arial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Come talk to me! What can be done to help?</a:t>
            </a:r>
          </a:p>
          <a:p>
            <a:r>
              <a:rPr lang="en-US" dirty="0"/>
              <a:t>HELP census, 22nd of March</a:t>
            </a:r>
          </a:p>
          <a:p>
            <a:pPr lvl="1"/>
            <a:r>
              <a:rPr lang="en-US" dirty="0"/>
              <a:t>Allows you to withdraw without financial or academic penalty</a:t>
            </a:r>
          </a:p>
          <a:p>
            <a:r>
              <a:rPr lang="en-US" dirty="0"/>
              <a:t>Withdrawing before the final exam period does not incur academic penalty</a:t>
            </a:r>
          </a:p>
          <a:p>
            <a:pPr lvl="1"/>
            <a:r>
              <a:rPr lang="en-US" dirty="0"/>
              <a:t>You still pay for the course though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600" dirty="0"/>
              <a:t>Google</a:t>
            </a:r>
          </a:p>
          <a:p>
            <a:pPr lvl="1"/>
            <a:r>
              <a:rPr lang="en-US" sz="2600" dirty="0"/>
              <a:t>Copy/paste error messages</a:t>
            </a:r>
          </a:p>
          <a:p>
            <a:pPr lvl="1"/>
            <a:r>
              <a:rPr lang="en-US" sz="2600" dirty="0"/>
              <a:t>Search for C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r>
              <a:rPr lang="en-US" sz="3600" dirty="0"/>
              <a:t>Your lab demonstrator</a:t>
            </a:r>
          </a:p>
          <a:p>
            <a:pPr lvl="1"/>
            <a:r>
              <a:rPr lang="en-US" sz="2600" dirty="0"/>
              <a:t>Only during enrolled lab times</a:t>
            </a:r>
          </a:p>
          <a:p>
            <a:pPr lvl="1"/>
            <a:r>
              <a:rPr lang="en-US" sz="2600" dirty="0"/>
              <a:t>They will help you Google</a:t>
            </a:r>
          </a:p>
          <a:p>
            <a:r>
              <a:rPr lang="en-US" sz="3600" dirty="0"/>
              <a:t>Textbooks</a:t>
            </a:r>
          </a:p>
          <a:p>
            <a:r>
              <a:rPr lang="en-US" sz="3600" dirty="0"/>
              <a:t>Me, EF106, Thursday10am-4pm</a:t>
            </a:r>
          </a:p>
          <a:p>
            <a:pPr lvl="1"/>
            <a:r>
              <a:rPr lang="en-US" sz="2600" dirty="0"/>
              <a:t>Or via email: </a:t>
            </a:r>
            <a:r>
              <a:rPr lang="en-US" sz="2600" dirty="0">
                <a:hlinkClick r:id="rId2"/>
              </a:rPr>
              <a:t>Brenton.Schulz@newcastle.edu.au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4" descr="A picture containing animal, bear, mammal, sitting&#10;&#10;Description generated with very high confidence">
            <a:extLst>
              <a:ext uri="{FF2B5EF4-FFF2-40B4-BE49-F238E27FC236}">
                <a16:creationId xmlns:a16="http://schemas.microsoft.com/office/drawing/2014/main" id="{30512292-0605-47C0-9088-5674F0AC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59" y="2600434"/>
            <a:ext cx="3693458" cy="36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202</TotalTime>
  <Words>2787</Words>
  <Application>Microsoft Office PowerPoint</Application>
  <PresentationFormat>Widescreen</PresentationFormat>
  <Paragraphs>528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Dividend</vt:lpstr>
      <vt:lpstr>ENGG1003</vt:lpstr>
      <vt:lpstr>Staff</vt:lpstr>
      <vt:lpstr>Staff</vt:lpstr>
      <vt:lpstr>About Me</vt:lpstr>
      <vt:lpstr>Blackboard</vt:lpstr>
      <vt:lpstr>Course Classes</vt:lpstr>
      <vt:lpstr>Textbooks</vt:lpstr>
      <vt:lpstr>Thinking of dropping Out?</vt:lpstr>
      <vt:lpstr>Where to find help</vt:lpstr>
      <vt:lpstr>Assessments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C –Fundamental Concepts</vt:lpstr>
      <vt:lpstr>Introduction to C –Fundamental Concepts</vt:lpstr>
      <vt:lpstr>Structure of a basic C program</vt:lpstr>
      <vt:lpstr>Structure of a basic C program</vt:lpstr>
      <vt:lpstr>Structure of a basic C program</vt:lpstr>
      <vt:lpstr>Structure of a basic C program</vt:lpstr>
      <vt:lpstr>Syntax</vt:lpstr>
      <vt:lpstr>Syntax</vt:lpstr>
      <vt:lpstr>Whitespace</vt:lpstr>
      <vt:lpstr>Indenting Styles</vt:lpstr>
      <vt:lpstr>Case Sensitivity</vt:lpstr>
      <vt:lpstr>Fundamental Concepts – Input</vt:lpstr>
      <vt:lpstr>Fundamental Concepts - Variables</vt:lpstr>
      <vt:lpstr>Fundamental Concepts - Variables</vt:lpstr>
      <vt:lpstr>scanf() Example</vt:lpstr>
      <vt:lpstr>Input-Output C Example</vt:lpstr>
      <vt:lpstr>Fundamental Concept: Assignment</vt:lpstr>
      <vt:lpstr>Putting it all together</vt:lpstr>
      <vt:lpstr>Simple Processing Example</vt:lpstr>
      <vt:lpstr>Fundamental Concepts: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asdf</cp:lastModifiedBy>
  <cp:revision>1520</cp:revision>
  <dcterms:created xsi:type="dcterms:W3CDTF">2015-09-22T16:57:55Z</dcterms:created>
  <dcterms:modified xsi:type="dcterms:W3CDTF">2019-02-20T10:32:22Z</dcterms:modified>
</cp:coreProperties>
</file>